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143070724_2880x2159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143070716_1012x1350.jpeg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143070716_1012x1350.jpeg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143070718_1000x750.jpeg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143070724_2880x2159.jpeg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43070716_1012x1350.jpeg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899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536220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3.jpeg"/><Relationship Id="rId4" Type="http://schemas.openxmlformats.org/officeDocument/2006/relationships/image" Target="../media/image20.png"/><Relationship Id="rId5" Type="http://schemas.openxmlformats.org/officeDocument/2006/relationships/image" Target="../media/image14.jpeg"/><Relationship Id="rId6" Type="http://schemas.openxmlformats.org/officeDocument/2006/relationships/image" Target="../media/image21.pn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22.png"/><Relationship Id="rId10" Type="http://schemas.openxmlformats.org/officeDocument/2006/relationships/image" Target="../media/image17.jpeg"/><Relationship Id="rId11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5.png"/><Relationship Id="rId4" Type="http://schemas.openxmlformats.org/officeDocument/2006/relationships/image" Target="../media/image18.jpeg"/><Relationship Id="rId5" Type="http://schemas.openxmlformats.org/officeDocument/2006/relationships/image" Target="../media/image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jpeg"/><Relationship Id="rId5" Type="http://schemas.openxmlformats.org/officeDocument/2006/relationships/image" Target="../media/image6.png"/><Relationship Id="rId6" Type="http://schemas.openxmlformats.org/officeDocument/2006/relationships/image" Target="../media/image3.jpeg"/><Relationship Id="rId7" Type="http://schemas.openxmlformats.org/officeDocument/2006/relationships/image" Target="../media/image7.png"/><Relationship Id="rId8" Type="http://schemas.openxmlformats.org/officeDocument/2006/relationships/image" Target="../media/image4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5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19.jpe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20.jpeg"/><Relationship Id="rId13" Type="http://schemas.openxmlformats.org/officeDocument/2006/relationships/image" Target="../media/image21.jpeg"/><Relationship Id="rId14" Type="http://schemas.openxmlformats.org/officeDocument/2006/relationships/image" Target="../media/image22.jpeg"/><Relationship Id="rId15" Type="http://schemas.openxmlformats.org/officeDocument/2006/relationships/image" Target="../media/image4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4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youtube.com/watch?v=TDqzyd7fDRc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5.jpeg"/><Relationship Id="rId4" Type="http://schemas.openxmlformats.org/officeDocument/2006/relationships/image" Target="../media/image8.png"/><Relationship Id="rId5" Type="http://schemas.openxmlformats.org/officeDocument/2006/relationships/image" Target="../media/image6.jpeg"/><Relationship Id="rId6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7.jpeg"/><Relationship Id="rId5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8.jpeg"/><Relationship Id="rId5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jpeg"/><Relationship Id="rId4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5.png"/><Relationship Id="rId4" Type="http://schemas.openxmlformats.org/officeDocument/2006/relationships/image" Target="../media/image10.jpeg"/><Relationship Id="rId5" Type="http://schemas.openxmlformats.org/officeDocument/2006/relationships/image" Target="../media/image6.png"/><Relationship Id="rId6" Type="http://schemas.openxmlformats.org/officeDocument/2006/relationships/image" Target="../media/image11.jpeg"/><Relationship Id="rId7" Type="http://schemas.openxmlformats.org/officeDocument/2006/relationships/image" Target="../media/image7.png"/><Relationship Id="rId8" Type="http://schemas.openxmlformats.org/officeDocument/2006/relationships/image" Target="../media/image1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Autonomous Vehicl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Autonomous Vehicles</a:t>
            </a:r>
          </a:p>
        </p:txBody>
      </p:sp>
      <p:sp>
        <p:nvSpPr>
          <p:cNvPr id="119" name="From Stanley to Shelly and Carla…"/>
          <p:cNvSpPr txBox="1"/>
          <p:nvPr>
            <p:ph type="subTitle" sz="half" idx="1"/>
          </p:nvPr>
        </p:nvSpPr>
        <p:spPr>
          <a:xfrm>
            <a:off x="850900" y="4864100"/>
            <a:ext cx="11303000" cy="3364806"/>
          </a:xfrm>
          <a:prstGeom prst="rect">
            <a:avLst/>
          </a:prstGeom>
        </p:spPr>
        <p:txBody>
          <a:bodyPr/>
          <a:lstStyle/>
          <a:p>
            <a:pPr>
              <a:defRPr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From Stanley to Shelly and Carla</a:t>
            </a:r>
          </a:p>
          <a:p>
            <a:pPr/>
            <a:r>
              <a:t>A Journey in Self-Driving Robots &amp; Cars</a:t>
            </a:r>
          </a:p>
          <a:p>
            <a:pPr/>
            <a:r>
              <a:t>Chris Ameter</a:t>
            </a:r>
          </a:p>
          <a:p>
            <a:pPr/>
            <a:r>
              <a:t>21 March 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readytocompete.jpg" descr="readytocompete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674346" y="2427198"/>
            <a:ext cx="7415612" cy="4202329"/>
          </a:xfrm>
          <a:prstGeom prst="rect">
            <a:avLst/>
          </a:prstGeom>
        </p:spPr>
      </p:pic>
      <p:sp>
        <p:nvSpPr>
          <p:cNvPr id="194" name="Meet Shelly (Shell Shock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Meet Shelly (Shell Shock)</a:t>
            </a:r>
          </a:p>
        </p:txBody>
      </p:sp>
      <p:grpSp>
        <p:nvGrpSpPr>
          <p:cNvPr id="197" name="IMG_0840.jpeg"/>
          <p:cNvGrpSpPr/>
          <p:nvPr/>
        </p:nvGrpSpPr>
        <p:grpSpPr>
          <a:xfrm>
            <a:off x="945848" y="6532356"/>
            <a:ext cx="3752736" cy="2324041"/>
            <a:chOff x="0" y="0"/>
            <a:chExt cx="3752735" cy="2324039"/>
          </a:xfrm>
        </p:grpSpPr>
        <p:pic>
          <p:nvPicPr>
            <p:cNvPr id="196" name="IMG_0840.jpeg" descr="IMG_0840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12084" r="0" b="12084"/>
            <a:stretch>
              <a:fillRect/>
            </a:stretch>
          </p:blipFill>
          <p:spPr>
            <a:xfrm>
              <a:off x="190500" y="190500"/>
              <a:ext cx="3371736" cy="19176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5" name="IMG_0840.jpeg" descr="IMG_0840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3752736" cy="2324041"/>
            </a:xfrm>
            <a:prstGeom prst="rect">
              <a:avLst/>
            </a:prstGeom>
            <a:effectLst/>
          </p:spPr>
        </p:pic>
      </p:grpSp>
      <p:grpSp>
        <p:nvGrpSpPr>
          <p:cNvPr id="200" name="IMG_0924.jpeg"/>
          <p:cNvGrpSpPr/>
          <p:nvPr/>
        </p:nvGrpSpPr>
        <p:grpSpPr>
          <a:xfrm>
            <a:off x="8298770" y="6549672"/>
            <a:ext cx="3752737" cy="2289409"/>
            <a:chOff x="0" y="0"/>
            <a:chExt cx="3752735" cy="2289407"/>
          </a:xfrm>
        </p:grpSpPr>
        <p:pic>
          <p:nvPicPr>
            <p:cNvPr id="199" name="IMG_0924.jpeg" descr="IMG_0924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2768" r="0" b="12768"/>
            <a:stretch>
              <a:fillRect/>
            </a:stretch>
          </p:blipFill>
          <p:spPr>
            <a:xfrm>
              <a:off x="190500" y="190500"/>
              <a:ext cx="3371736" cy="18830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IMG_0924.jpeg" descr="IMG_0924.jpe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752736" cy="2289408"/>
            </a:xfrm>
            <a:prstGeom prst="rect">
              <a:avLst/>
            </a:prstGeom>
            <a:effectLst/>
          </p:spPr>
        </p:pic>
      </p:grpSp>
      <p:grpSp>
        <p:nvGrpSpPr>
          <p:cNvPr id="203" name="IMG_0841.jpeg"/>
          <p:cNvGrpSpPr/>
          <p:nvPr/>
        </p:nvGrpSpPr>
        <p:grpSpPr>
          <a:xfrm>
            <a:off x="4637896" y="6532356"/>
            <a:ext cx="3752736" cy="2324041"/>
            <a:chOff x="0" y="0"/>
            <a:chExt cx="3752735" cy="2324039"/>
          </a:xfrm>
        </p:grpSpPr>
        <p:pic>
          <p:nvPicPr>
            <p:cNvPr id="202" name="IMG_0841.jpeg" descr="IMG_0841.jpe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12084" r="0" b="12084"/>
            <a:stretch>
              <a:fillRect/>
            </a:stretch>
          </p:blipFill>
          <p:spPr>
            <a:xfrm>
              <a:off x="190500" y="190500"/>
              <a:ext cx="3371736" cy="19176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1" name="IMG_0841.jpeg" descr="IMG_0841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3752737" cy="2324041"/>
            </a:xfrm>
            <a:prstGeom prst="rect">
              <a:avLst/>
            </a:prstGeom>
            <a:effectLst/>
          </p:spPr>
        </p:pic>
      </p:grpSp>
      <p:grpSp>
        <p:nvGrpSpPr>
          <p:cNvPr id="206" name="IMG_0471.jpeg"/>
          <p:cNvGrpSpPr/>
          <p:nvPr/>
        </p:nvGrpSpPr>
        <p:grpSpPr>
          <a:xfrm>
            <a:off x="914842" y="4511481"/>
            <a:ext cx="3814749" cy="2124363"/>
            <a:chOff x="0" y="0"/>
            <a:chExt cx="3814747" cy="2124362"/>
          </a:xfrm>
        </p:grpSpPr>
        <p:pic>
          <p:nvPicPr>
            <p:cNvPr id="205" name="IMG_0471.jpeg" descr="IMG_0471.jpe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16645" r="0" b="16645"/>
            <a:stretch>
              <a:fillRect/>
            </a:stretch>
          </p:blipFill>
          <p:spPr>
            <a:xfrm>
              <a:off x="190500" y="190500"/>
              <a:ext cx="3433748" cy="17179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4" name="IMG_0471.jpeg" descr="IMG_0471.jpeg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-1"/>
              <a:ext cx="3814748" cy="2124364"/>
            </a:xfrm>
            <a:prstGeom prst="rect">
              <a:avLst/>
            </a:prstGeom>
            <a:effectLst/>
          </p:spPr>
        </p:pic>
      </p:grpSp>
      <p:grpSp>
        <p:nvGrpSpPr>
          <p:cNvPr id="209" name="IMG_1012.jpeg"/>
          <p:cNvGrpSpPr/>
          <p:nvPr/>
        </p:nvGrpSpPr>
        <p:grpSpPr>
          <a:xfrm>
            <a:off x="914842" y="2395803"/>
            <a:ext cx="3814749" cy="2324041"/>
            <a:chOff x="0" y="0"/>
            <a:chExt cx="3814747" cy="2324040"/>
          </a:xfrm>
        </p:grpSpPr>
        <p:pic>
          <p:nvPicPr>
            <p:cNvPr id="208" name="IMG_1012.jpeg" descr="IMG_1012.jpe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2687" r="0" b="2687"/>
            <a:stretch>
              <a:fillRect/>
            </a:stretch>
          </p:blipFill>
          <p:spPr>
            <a:xfrm>
              <a:off x="190500" y="190500"/>
              <a:ext cx="3433748" cy="19176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7" name="IMG_1012.jpeg" descr="IMG_1012.jpeg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-1"/>
              <a:ext cx="3814748" cy="232404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udacity.png" descr="udacity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72964" y="2034460"/>
            <a:ext cx="5902945" cy="3557307"/>
          </a:xfrm>
          <a:prstGeom prst="rect">
            <a:avLst/>
          </a:prstGeom>
        </p:spPr>
      </p:pic>
      <p:sp>
        <p:nvSpPr>
          <p:cNvPr id="212" name="Udacity Self-Driving Car Engine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pPr/>
            <a:r>
              <a:t>Udacity Self-Driving Car Engineer</a:t>
            </a:r>
          </a:p>
        </p:txBody>
      </p:sp>
      <p:sp>
        <p:nvSpPr>
          <p:cNvPr id="213" name="“Nanodegree” Program…"/>
          <p:cNvSpPr txBox="1"/>
          <p:nvPr>
            <p:ph type="body" sz="half" idx="1"/>
          </p:nvPr>
        </p:nvSpPr>
        <p:spPr>
          <a:xfrm>
            <a:off x="630878" y="2565400"/>
            <a:ext cx="5422901" cy="6472942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“Nanodegree” Program</a:t>
            </a:r>
          </a:p>
          <a:p>
            <a:pPr>
              <a:buBlip>
                <a:blip r:embed="rId3"/>
              </a:buBlip>
            </a:pPr>
            <a:r>
              <a:t>3 terms (roughly 1 year)</a:t>
            </a:r>
          </a:p>
          <a:p>
            <a:pPr>
              <a:buBlip>
                <a:blip r:embed="rId3"/>
              </a:buBlip>
            </a:pPr>
            <a:r>
              <a:t>Robotics, Computer vision, deep learning, sensor fusion, control processing</a:t>
            </a:r>
          </a:p>
        </p:txBody>
      </p:sp>
      <p:grpSp>
        <p:nvGrpSpPr>
          <p:cNvPr id="216" name="60-min-udacity-school-of-autonom.jpg"/>
          <p:cNvGrpSpPr/>
          <p:nvPr/>
        </p:nvGrpSpPr>
        <p:grpSpPr>
          <a:xfrm>
            <a:off x="6472964" y="5560341"/>
            <a:ext cx="5902945" cy="3557307"/>
            <a:chOff x="0" y="0"/>
            <a:chExt cx="5902944" cy="3557305"/>
          </a:xfrm>
        </p:grpSpPr>
        <p:pic>
          <p:nvPicPr>
            <p:cNvPr id="215" name="60-min-udacity-school-of-autonom.jpg" descr="60-min-udacity-school-of-autonom.jpg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711" t="0" r="711" b="0"/>
            <a:stretch>
              <a:fillRect/>
            </a:stretch>
          </p:blipFill>
          <p:spPr>
            <a:xfrm>
              <a:off x="190500" y="190500"/>
              <a:ext cx="5521945" cy="31509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4" name="60-min-udacity-school-of-autonom.jpg" descr="60-min-udacity-school-of-autonom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5902945" cy="35573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lanefinding.png" descr="lanefinding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723900"/>
            <a:ext cx="11722100" cy="6146800"/>
          </a:xfrm>
          <a:prstGeom prst="rect">
            <a:avLst/>
          </a:prstGeom>
        </p:spPr>
      </p:pic>
      <p:sp>
        <p:nvSpPr>
          <p:cNvPr id="219" name="Project: Finding Lane Li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Project: Finding Lane Lines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723899"/>
            <a:ext cx="11722100" cy="6674397"/>
          </a:xfrm>
          <a:prstGeom prst="rect">
            <a:avLst/>
          </a:prstGeom>
        </p:spPr>
      </p:pic>
      <p:sp>
        <p:nvSpPr>
          <p:cNvPr id="222" name="Project: Advanced Lane Finding"/>
          <p:cNvSpPr txBox="1"/>
          <p:nvPr>
            <p:ph type="title"/>
          </p:nvPr>
        </p:nvSpPr>
        <p:spPr>
          <a:xfrm>
            <a:off x="787400" y="7073900"/>
            <a:ext cx="11430000" cy="1219200"/>
          </a:xfrm>
          <a:prstGeom prst="rect">
            <a:avLst/>
          </a:prstGeom>
        </p:spPr>
        <p:txBody>
          <a:bodyPr/>
          <a:lstStyle>
            <a:lvl1pPr defTabSz="525779">
              <a:defRPr sz="647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lvl1pPr>
          </a:lstStyle>
          <a:p>
            <a:pPr/>
            <a:r>
              <a:t>Project: Advanced Lane Finding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um_000019.png" descr="um_000019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699698"/>
            <a:ext cx="11722100" cy="3563046"/>
          </a:xfrm>
          <a:prstGeom prst="rect">
            <a:avLst/>
          </a:prstGeom>
        </p:spPr>
      </p:pic>
      <p:sp>
        <p:nvSpPr>
          <p:cNvPr id="225" name="Project: Semantic Segmentation"/>
          <p:cNvSpPr txBox="1"/>
          <p:nvPr>
            <p:ph type="title"/>
          </p:nvPr>
        </p:nvSpPr>
        <p:spPr>
          <a:xfrm>
            <a:off x="787400" y="7652415"/>
            <a:ext cx="11430000" cy="1219201"/>
          </a:xfrm>
          <a:prstGeom prst="rect">
            <a:avLst/>
          </a:prstGeom>
        </p:spPr>
        <p:txBody>
          <a:bodyPr/>
          <a:lstStyle>
            <a:lvl1pPr defTabSz="519937">
              <a:defRPr sz="6408">
                <a:effectLst>
                  <a:outerShdw sx="100000" sy="100000" kx="0" ky="0" algn="b" rotWithShape="0" blurRad="45212" dist="33909" dir="5400000">
                    <a:srgbClr val="000000"/>
                  </a:outerShdw>
                </a:effectLst>
              </a:defRPr>
            </a:lvl1pPr>
          </a:lstStyle>
          <a:p>
            <a:pPr/>
            <a:r>
              <a:t>Project: Semantic Segmentation</a:t>
            </a:r>
          </a:p>
        </p:txBody>
      </p:sp>
      <p:grpSp>
        <p:nvGrpSpPr>
          <p:cNvPr id="228" name="um_000029.png"/>
          <p:cNvGrpSpPr/>
          <p:nvPr/>
        </p:nvGrpSpPr>
        <p:grpSpPr>
          <a:xfrm>
            <a:off x="641350" y="4220806"/>
            <a:ext cx="11722100" cy="3357638"/>
            <a:chOff x="0" y="0"/>
            <a:chExt cx="11722100" cy="3357637"/>
          </a:xfrm>
        </p:grpSpPr>
        <p:pic>
          <p:nvPicPr>
            <p:cNvPr id="227" name="um_000029.png" descr="um_000029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0" t="3159" r="0" b="3159"/>
            <a:stretch>
              <a:fillRect/>
            </a:stretch>
          </p:blipFill>
          <p:spPr>
            <a:xfrm>
              <a:off x="190500" y="190500"/>
              <a:ext cx="11341100" cy="295123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6" name="um_000029.png" descr="um_000029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1722100" cy="335763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723900"/>
            <a:ext cx="11722100" cy="6146800"/>
          </a:xfrm>
          <a:prstGeom prst="rect">
            <a:avLst/>
          </a:prstGeom>
        </p:spPr>
      </p:pic>
      <p:sp>
        <p:nvSpPr>
          <p:cNvPr id="231" name="Project: Vehicle Det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Project: Vehicle Detection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723900"/>
            <a:ext cx="11722100" cy="6146800"/>
          </a:xfrm>
          <a:prstGeom prst="rect">
            <a:avLst/>
          </a:prstGeom>
        </p:spPr>
      </p:pic>
      <p:sp>
        <p:nvSpPr>
          <p:cNvPr id="234" name="Project: Behavioral Clo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Project: Behavioral Cloning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" descr="Image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723900"/>
            <a:ext cx="11722100" cy="6146800"/>
          </a:xfrm>
          <a:prstGeom prst="rect">
            <a:avLst/>
          </a:prstGeom>
        </p:spPr>
      </p:pic>
      <p:sp>
        <p:nvSpPr>
          <p:cNvPr id="237" name="Project: PID Contr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Project: PID Control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D.png" descr="PID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195888" y="2847422"/>
            <a:ext cx="6515006" cy="2579702"/>
          </a:xfrm>
          <a:prstGeom prst="rect">
            <a:avLst/>
          </a:prstGeom>
        </p:spPr>
      </p:pic>
      <p:sp>
        <p:nvSpPr>
          <p:cNvPr id="240" name="PID Controllers"/>
          <p:cNvSpPr txBox="1"/>
          <p:nvPr>
            <p:ph type="title"/>
          </p:nvPr>
        </p:nvSpPr>
        <p:spPr>
          <a:xfrm>
            <a:off x="787400" y="254000"/>
            <a:ext cx="10245180" cy="2438400"/>
          </a:xfrm>
          <a:prstGeom prst="rect">
            <a:avLst/>
          </a:prstGeom>
        </p:spPr>
        <p:txBody>
          <a:bodyPr/>
          <a:lstStyle/>
          <a:p>
            <a:pPr/>
            <a:r>
              <a:t>PID Controllers</a:t>
            </a:r>
          </a:p>
        </p:txBody>
      </p:sp>
      <p:sp>
        <p:nvSpPr>
          <p:cNvPr id="241" name="previous_error = 0…"/>
          <p:cNvSpPr txBox="1"/>
          <p:nvPr>
            <p:ph type="body" sz="quarter" idx="1"/>
          </p:nvPr>
        </p:nvSpPr>
        <p:spPr>
          <a:xfrm>
            <a:off x="6343069" y="5442446"/>
            <a:ext cx="5576194" cy="3507830"/>
          </a:xfrm>
          <a:prstGeom prst="rect">
            <a:avLst/>
          </a:prstGeom>
        </p:spPr>
        <p:txBody>
          <a:bodyPr/>
          <a:lstStyle/>
          <a:p>
            <a:pPr marL="0" indent="0" defTabSz="355600">
              <a:spcBef>
                <a:spcPts val="0"/>
              </a:spcBef>
              <a:buSzTx/>
              <a:buNone/>
              <a:defRPr sz="1800"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previous_error = 0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1800"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integral = 0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1800"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loop: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1800"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error = setpoint - measured_value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1800"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integral = integral + error * dt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1800"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derivative = (error - previous_error) / dt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1800"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output = Kp * error + Ki * integral + Kd * derivative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1800"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previous_error = error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1800"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wait(dt)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1800"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goto loop</a:t>
            </a:r>
          </a:p>
        </p:txBody>
      </p:sp>
      <p:sp>
        <p:nvSpPr>
          <p:cNvPr id="242" name="Control loop feedback mechanism…"/>
          <p:cNvSpPr txBox="1"/>
          <p:nvPr/>
        </p:nvSpPr>
        <p:spPr>
          <a:xfrm>
            <a:off x="876300" y="2789262"/>
            <a:ext cx="5127455" cy="4444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24485" indent="-324485" algn="l" defTabSz="426466">
              <a:spcBef>
                <a:spcPts val="2600"/>
              </a:spcBef>
              <a:buSzPct val="30000"/>
              <a:buBlip>
                <a:blip r:embed="rId3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Control loop feedback mechanism</a:t>
            </a:r>
          </a:p>
          <a:p>
            <a:pPr marL="324485" indent="-324485" algn="l" defTabSz="426466">
              <a:spcBef>
                <a:spcPts val="2600"/>
              </a:spcBef>
              <a:buSzPct val="30000"/>
              <a:buBlip>
                <a:blip r:embed="rId3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Applies accurate and responsive correction to a control function</a:t>
            </a:r>
          </a:p>
          <a:p>
            <a:pPr marL="324485" indent="-324485" algn="l" defTabSz="426466">
              <a:spcBef>
                <a:spcPts val="2600"/>
              </a:spcBef>
              <a:buSzPct val="30000"/>
              <a:buBlip>
                <a:blip r:embed="rId3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proportional, integral, derivative</a:t>
            </a:r>
          </a:p>
          <a:p>
            <a:pPr marL="324485" indent="-324485" algn="l" defTabSz="426466">
              <a:spcBef>
                <a:spcPts val="2600"/>
              </a:spcBef>
              <a:buSzPct val="30000"/>
              <a:buBlip>
                <a:blip r:embed="rId3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Error</a:t>
            </a:r>
          </a:p>
          <a:p>
            <a:pPr lvl="1" marL="648970" indent="-324485" algn="l" defTabSz="426466">
              <a:spcBef>
                <a:spcPts val="2600"/>
              </a:spcBef>
              <a:buSzPct val="30000"/>
              <a:buBlip>
                <a:blip r:embed="rId3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amount, time, rate of change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Basic_concept_of_Kalman_filtering.svg.png" descr="Basic_concept_of_Kalman_filtering.svg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74470" y="4932135"/>
            <a:ext cx="5858216" cy="3216730"/>
          </a:xfrm>
          <a:prstGeom prst="rect">
            <a:avLst/>
          </a:prstGeom>
        </p:spPr>
      </p:pic>
      <p:sp>
        <p:nvSpPr>
          <p:cNvPr id="245" name="Kalman Fil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Kalman Filters</a:t>
            </a:r>
          </a:p>
        </p:txBody>
      </p:sp>
      <p:sp>
        <p:nvSpPr>
          <p:cNvPr id="246" name="Use a series of measurements over time to produce estimates that are more accurate than those based on a single measurement.…"/>
          <p:cNvSpPr txBox="1"/>
          <p:nvPr>
            <p:ph type="body" idx="1"/>
          </p:nvPr>
        </p:nvSpPr>
        <p:spPr>
          <a:xfrm>
            <a:off x="787400" y="2768600"/>
            <a:ext cx="9712524" cy="5470476"/>
          </a:xfrm>
          <a:prstGeom prst="rect">
            <a:avLst/>
          </a:prstGeom>
        </p:spPr>
        <p:txBody>
          <a:bodyPr/>
          <a:lstStyle/>
          <a:p>
            <a:pPr marL="315594" indent="-315594" defTabSz="414781">
              <a:spcBef>
                <a:spcPts val="2500"/>
              </a:spcBef>
              <a:buBlip>
                <a:blip r:embed="rId3"/>
              </a:buBlip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Use a series of measurements over time to produce estimates that are more accurate than those based on a single measurement.</a:t>
            </a:r>
          </a:p>
          <a:p>
            <a:pPr marL="315594" indent="-315594" defTabSz="414781">
              <a:spcBef>
                <a:spcPts val="2500"/>
              </a:spcBef>
              <a:buBlip>
                <a:blip r:embed="rId3"/>
              </a:buBlip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2 steps</a:t>
            </a:r>
          </a:p>
          <a:p>
            <a:pPr lvl="1" marL="631189" indent="-315594" defTabSz="414781">
              <a:spcBef>
                <a:spcPts val="2500"/>
              </a:spcBef>
              <a:buBlip>
                <a:blip r:embed="rId3"/>
              </a:buBlip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prediction</a:t>
            </a:r>
          </a:p>
          <a:p>
            <a:pPr lvl="1" marL="631189" indent="-315594" defTabSz="414781">
              <a:spcBef>
                <a:spcPts val="2500"/>
              </a:spcBef>
              <a:buBlip>
                <a:blip r:embed="rId3"/>
              </a:buBlip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update</a:t>
            </a:r>
          </a:p>
          <a:p>
            <a:pPr marL="315594" indent="-315594" defTabSz="414781">
              <a:spcBef>
                <a:spcPts val="2500"/>
              </a:spcBef>
              <a:buBlip>
                <a:blip r:embed="rId3"/>
              </a:buBlip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Extensions</a:t>
            </a:r>
          </a:p>
          <a:p>
            <a:pPr lvl="1" marL="631189" indent="-315594" defTabSz="414781">
              <a:spcBef>
                <a:spcPts val="2500"/>
              </a:spcBef>
              <a:buBlip>
                <a:blip r:embed="rId3"/>
              </a:buBlip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Extended Kalman Filters (EKF)</a:t>
            </a:r>
          </a:p>
          <a:p>
            <a:pPr lvl="1" marL="631189" indent="-315594" defTabSz="414781">
              <a:spcBef>
                <a:spcPts val="2500"/>
              </a:spcBef>
              <a:buBlip>
                <a:blip r:embed="rId3"/>
              </a:buBlip>
              <a:defRPr sz="2556">
                <a:effectLst>
                  <a:outerShdw sx="100000" sy="100000" kx="0" ky="0" algn="b" rotWithShape="0" blurRad="36068" dist="27050" dir="5400000">
                    <a:srgbClr val="000000"/>
                  </a:outerShdw>
                </a:effectLst>
              </a:defRPr>
            </a:pPr>
            <a:r>
              <a:t>Unscented Kalman Filters (UKF)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tanley.jpg" descr="stanley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135174" y="2769318"/>
            <a:ext cx="6062345" cy="4108152"/>
          </a:xfrm>
          <a:prstGeom prst="rect">
            <a:avLst/>
          </a:prstGeom>
        </p:spPr>
      </p:pic>
      <p:sp>
        <p:nvSpPr>
          <p:cNvPr id="122" name="DARPA Grand 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DARPA Grand Challenge</a:t>
            </a:r>
          </a:p>
        </p:txBody>
      </p:sp>
      <p:sp>
        <p:nvSpPr>
          <p:cNvPr id="123" name="2004 - Top vehicle completed 7.31 of 150 miles.…"/>
          <p:cNvSpPr txBox="1"/>
          <p:nvPr>
            <p:ph type="body" sz="half" idx="1"/>
          </p:nvPr>
        </p:nvSpPr>
        <p:spPr>
          <a:xfrm>
            <a:off x="787400" y="2912885"/>
            <a:ext cx="5422900" cy="5765890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2004 - Top vehicle completed 7.31 of 150 miles.</a:t>
            </a:r>
          </a:p>
          <a:p>
            <a:pPr>
              <a:buBlip>
                <a:blip r:embed="rId3"/>
              </a:buBlip>
            </a:pPr>
            <a:r>
              <a:t>2005 - Five vehicles completed entire 132 miles.</a:t>
            </a:r>
          </a:p>
        </p:txBody>
      </p:sp>
      <p:grpSp>
        <p:nvGrpSpPr>
          <p:cNvPr id="126" name="Highlanderstart.jpeg"/>
          <p:cNvGrpSpPr/>
          <p:nvPr/>
        </p:nvGrpSpPr>
        <p:grpSpPr>
          <a:xfrm>
            <a:off x="3030139" y="6830640"/>
            <a:ext cx="3085620" cy="1944626"/>
            <a:chOff x="0" y="0"/>
            <a:chExt cx="3085619" cy="1944624"/>
          </a:xfrm>
        </p:grpSpPr>
        <p:pic>
          <p:nvPicPr>
            <p:cNvPr id="125" name="Highlanderstart.jpeg" descr="Highlanderstart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959" t="20627" r="34155" b="25354"/>
            <a:stretch>
              <a:fillRect/>
            </a:stretch>
          </p:blipFill>
          <p:spPr>
            <a:xfrm>
              <a:off x="190500" y="190500"/>
              <a:ext cx="2704620" cy="15382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4" name="Highlanderstart.jpeg" descr="Highlanderstart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3085621" cy="1944626"/>
            </a:xfrm>
            <a:prstGeom prst="rect">
              <a:avLst/>
            </a:prstGeom>
            <a:effectLst/>
          </p:spPr>
        </p:pic>
      </p:grpSp>
      <p:grpSp>
        <p:nvGrpSpPr>
          <p:cNvPr id="129" name="CMU_Sandstorm.jpeg"/>
          <p:cNvGrpSpPr/>
          <p:nvPr/>
        </p:nvGrpSpPr>
        <p:grpSpPr>
          <a:xfrm>
            <a:off x="9111899" y="6844530"/>
            <a:ext cx="3085620" cy="1916845"/>
            <a:chOff x="0" y="0"/>
            <a:chExt cx="3085619" cy="1916844"/>
          </a:xfrm>
        </p:grpSpPr>
        <p:pic>
          <p:nvPicPr>
            <p:cNvPr id="128" name="CMU_Sandstorm.jpeg" descr="CMU_Sandstorm.jpe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41" t="0" r="41" b="0"/>
            <a:stretch>
              <a:fillRect/>
            </a:stretch>
          </p:blipFill>
          <p:spPr>
            <a:xfrm>
              <a:off x="190500" y="190499"/>
              <a:ext cx="2704620" cy="15104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7" name="CMU_Sandstorm.jpeg" descr="CMU_Sandstorm.jpe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085620" cy="1916845"/>
            </a:xfrm>
            <a:prstGeom prst="rect">
              <a:avLst/>
            </a:prstGeom>
            <a:effectLst/>
          </p:spPr>
        </p:pic>
      </p:grpSp>
      <p:grpSp>
        <p:nvGrpSpPr>
          <p:cNvPr id="132" name="slide_12.jpeg"/>
          <p:cNvGrpSpPr/>
          <p:nvPr/>
        </p:nvGrpSpPr>
        <p:grpSpPr>
          <a:xfrm>
            <a:off x="6047923" y="6830640"/>
            <a:ext cx="3085621" cy="1944626"/>
            <a:chOff x="0" y="0"/>
            <a:chExt cx="3085619" cy="1944624"/>
          </a:xfrm>
        </p:grpSpPr>
        <p:pic>
          <p:nvPicPr>
            <p:cNvPr id="131" name="slide_12.jpeg" descr="slide_12.jpe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12084" r="0" b="12084"/>
            <a:stretch>
              <a:fillRect/>
            </a:stretch>
          </p:blipFill>
          <p:spPr>
            <a:xfrm>
              <a:off x="190500" y="190500"/>
              <a:ext cx="2704620" cy="15382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0" name="slide_12.jpeg" descr="slide_12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3085621" cy="194462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1_dRJ1tz6N3MqO1iCFzlhxZg.jpg" descr="1_dRJ1tz6N3MqO1iCFzlhxZg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05694" y="2427198"/>
            <a:ext cx="11484264" cy="6397804"/>
          </a:xfrm>
          <a:prstGeom prst="rect">
            <a:avLst/>
          </a:prstGeom>
        </p:spPr>
      </p:pic>
      <p:sp>
        <p:nvSpPr>
          <p:cNvPr id="249" name="Meet Carl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Meet Carla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arla’s Sub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Carla’s Subsystems</a:t>
            </a:r>
          </a:p>
        </p:txBody>
      </p:sp>
      <p:pic>
        <p:nvPicPr>
          <p:cNvPr id="25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449" y="2336065"/>
            <a:ext cx="11697902" cy="658007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"/>
          <p:cNvSpPr txBox="1"/>
          <p:nvPr/>
        </p:nvSpPr>
        <p:spPr>
          <a:xfrm>
            <a:off x="10324504" y="6154936"/>
            <a:ext cx="127001" cy="452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12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ROS_Box_logo.png" descr="ROS_Box_logo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322570" y="7010399"/>
            <a:ext cx="2061956" cy="2074602"/>
          </a:xfrm>
          <a:prstGeom prst="rect">
            <a:avLst/>
          </a:prstGeom>
        </p:spPr>
      </p:pic>
      <p:sp>
        <p:nvSpPr>
          <p:cNvPr id="256" name="R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ROS</a:t>
            </a:r>
          </a:p>
        </p:txBody>
      </p:sp>
      <p:sp>
        <p:nvSpPr>
          <p:cNvPr id="257" name="Released 2007…"/>
          <p:cNvSpPr txBox="1"/>
          <p:nvPr>
            <p:ph type="body" sz="half" idx="1"/>
          </p:nvPr>
        </p:nvSpPr>
        <p:spPr>
          <a:xfrm>
            <a:off x="787400" y="2768600"/>
            <a:ext cx="5194697" cy="6072039"/>
          </a:xfrm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Released 2007</a:t>
            </a:r>
          </a:p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Language and platform independent tools:</a:t>
            </a:r>
          </a:p>
          <a:p>
            <a:pPr lvl="1" marL="74675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Perception</a:t>
            </a:r>
          </a:p>
          <a:p>
            <a:pPr lvl="1" marL="74675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Decision Making</a:t>
            </a:r>
          </a:p>
          <a:p>
            <a:pPr lvl="1" marL="74675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Actuation</a:t>
            </a:r>
          </a:p>
          <a:p>
            <a:pPr marL="37337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Client libraries</a:t>
            </a:r>
          </a:p>
          <a:p>
            <a:pPr lvl="1" marL="746759" indent="-373379" defTabSz="490727">
              <a:spcBef>
                <a:spcPts val="3000"/>
              </a:spcBef>
              <a:buBlip>
                <a:blip r:embed="rId3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roscpp, rospy, roslisp</a:t>
            </a:r>
          </a:p>
        </p:txBody>
      </p:sp>
      <p:grpSp>
        <p:nvGrpSpPr>
          <p:cNvPr id="260" name="Indigoigloo_600-1.png"/>
          <p:cNvGrpSpPr/>
          <p:nvPr/>
        </p:nvGrpSpPr>
        <p:grpSpPr>
          <a:xfrm>
            <a:off x="8227070" y="2743171"/>
            <a:ext cx="2061956" cy="2074601"/>
            <a:chOff x="0" y="0"/>
            <a:chExt cx="2061954" cy="2074600"/>
          </a:xfrm>
        </p:grpSpPr>
        <p:pic>
          <p:nvPicPr>
            <p:cNvPr id="259" name="Indigoigloo_600-1.png" descr="Indigoigloo_600-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8098" t="0" r="8098" b="0"/>
            <a:stretch>
              <a:fillRect/>
            </a:stretch>
          </p:blipFill>
          <p:spPr>
            <a:xfrm>
              <a:off x="190500" y="190500"/>
              <a:ext cx="1680955" cy="1668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8" name="Indigoigloo_600-1.png" descr="Indigoigloo_600-1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061956" cy="2074601"/>
            </a:xfrm>
            <a:prstGeom prst="rect">
              <a:avLst/>
            </a:prstGeom>
            <a:effectLst/>
          </p:spPr>
        </p:pic>
      </p:grpSp>
      <p:grpSp>
        <p:nvGrpSpPr>
          <p:cNvPr id="263" name="ROS-Melodic_Morenia.png"/>
          <p:cNvGrpSpPr/>
          <p:nvPr/>
        </p:nvGrpSpPr>
        <p:grpSpPr>
          <a:xfrm>
            <a:off x="6131570" y="609571"/>
            <a:ext cx="2061956" cy="2074601"/>
            <a:chOff x="0" y="0"/>
            <a:chExt cx="2061954" cy="2074600"/>
          </a:xfrm>
        </p:grpSpPr>
        <p:pic>
          <p:nvPicPr>
            <p:cNvPr id="262" name="ROS-Melodic_Morenia.png" descr="ROS-Melodic_Morenia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6" r="0" b="86"/>
            <a:stretch>
              <a:fillRect/>
            </a:stretch>
          </p:blipFill>
          <p:spPr>
            <a:xfrm>
              <a:off x="190500" y="190500"/>
              <a:ext cx="1680955" cy="1668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1" name="ROS-Melodic_Morenia.png" descr="ROS-Melodic_Morenia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061956" cy="2074601"/>
            </a:xfrm>
            <a:prstGeom prst="rect">
              <a:avLst/>
            </a:prstGeom>
            <a:effectLst/>
          </p:spPr>
        </p:pic>
      </p:grpSp>
      <p:grpSp>
        <p:nvGrpSpPr>
          <p:cNvPr id="266" name="ROS_Hydro_logo-2.png"/>
          <p:cNvGrpSpPr/>
          <p:nvPr/>
        </p:nvGrpSpPr>
        <p:grpSpPr>
          <a:xfrm>
            <a:off x="10322570" y="2743171"/>
            <a:ext cx="2061956" cy="2074601"/>
            <a:chOff x="0" y="0"/>
            <a:chExt cx="2061954" cy="2074600"/>
          </a:xfrm>
        </p:grpSpPr>
        <p:pic>
          <p:nvPicPr>
            <p:cNvPr id="265" name="ROS_Hydro_logo-2.png" descr="ROS_Hydro_logo-2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3639" r="0" b="3639"/>
            <a:stretch>
              <a:fillRect/>
            </a:stretch>
          </p:blipFill>
          <p:spPr>
            <a:xfrm>
              <a:off x="190500" y="190500"/>
              <a:ext cx="1680955" cy="1668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4" name="ROS_Hydro_logo-2.png" descr="ROS_Hydro_logo-2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061956" cy="2074601"/>
            </a:xfrm>
            <a:prstGeom prst="rect">
              <a:avLst/>
            </a:prstGeom>
            <a:effectLst/>
          </p:spPr>
        </p:pic>
      </p:grpSp>
      <p:grpSp>
        <p:nvGrpSpPr>
          <p:cNvPr id="269" name="ROS_Groovy_logo-1.jpeg"/>
          <p:cNvGrpSpPr/>
          <p:nvPr/>
        </p:nvGrpSpPr>
        <p:grpSpPr>
          <a:xfrm>
            <a:off x="6131570" y="4876800"/>
            <a:ext cx="2061956" cy="2074601"/>
            <a:chOff x="0" y="0"/>
            <a:chExt cx="2061954" cy="2074600"/>
          </a:xfrm>
        </p:grpSpPr>
        <p:pic>
          <p:nvPicPr>
            <p:cNvPr id="268" name="ROS_Groovy_logo-1.jpeg" descr="ROS_Groovy_logo-1.jpeg"/>
            <p:cNvPicPr>
              <a:picLocks noChangeAspect="0"/>
            </p:cNvPicPr>
            <p:nvPr/>
          </p:nvPicPr>
          <p:blipFill>
            <a:blip r:embed="rId8">
              <a:extLst/>
            </a:blip>
            <a:srcRect l="0" t="1237" r="0" b="1237"/>
            <a:stretch>
              <a:fillRect/>
            </a:stretch>
          </p:blipFill>
          <p:spPr>
            <a:xfrm>
              <a:off x="190500" y="190500"/>
              <a:ext cx="1680955" cy="1668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7" name="ROS_Groovy_logo-1.jpeg" descr="ROS_Groovy_logo-1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061955" cy="2074601"/>
            </a:xfrm>
            <a:prstGeom prst="rect">
              <a:avLst/>
            </a:prstGeom>
            <a:effectLst/>
          </p:spPr>
        </p:pic>
      </p:grpSp>
      <p:grpSp>
        <p:nvGrpSpPr>
          <p:cNvPr id="272" name="ROS_Lunar_Loggerhead.png"/>
          <p:cNvGrpSpPr/>
          <p:nvPr/>
        </p:nvGrpSpPr>
        <p:grpSpPr>
          <a:xfrm>
            <a:off x="8227070" y="609571"/>
            <a:ext cx="2061956" cy="2074601"/>
            <a:chOff x="0" y="0"/>
            <a:chExt cx="2061954" cy="2074600"/>
          </a:xfrm>
        </p:grpSpPr>
        <p:pic>
          <p:nvPicPr>
            <p:cNvPr id="271" name="ROS_Lunar_Loggerhead.png" descr="ROS_Lunar_Loggerhead.png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0" t="978" r="0" b="978"/>
            <a:stretch>
              <a:fillRect/>
            </a:stretch>
          </p:blipFill>
          <p:spPr>
            <a:xfrm>
              <a:off x="190499" y="190500"/>
              <a:ext cx="1680956" cy="1668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0" name="ROS_Lunar_Loggerhead.png" descr="ROS_Lunar_Loggerhead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061956" cy="2074601"/>
            </a:xfrm>
            <a:prstGeom prst="rect">
              <a:avLst/>
            </a:prstGeom>
            <a:effectLst/>
          </p:spPr>
        </p:pic>
      </p:grpSp>
      <p:grpSp>
        <p:nvGrpSpPr>
          <p:cNvPr id="275" name="ROS_jade_logo.png"/>
          <p:cNvGrpSpPr/>
          <p:nvPr/>
        </p:nvGrpSpPr>
        <p:grpSpPr>
          <a:xfrm>
            <a:off x="6131570" y="2743171"/>
            <a:ext cx="2061956" cy="2074601"/>
            <a:chOff x="0" y="0"/>
            <a:chExt cx="2061954" cy="2074600"/>
          </a:xfrm>
        </p:grpSpPr>
        <p:pic>
          <p:nvPicPr>
            <p:cNvPr id="274" name="ROS_jade_logo.png" descr="ROS_jade_logo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3187" r="0" b="3187"/>
            <a:stretch>
              <a:fillRect/>
            </a:stretch>
          </p:blipFill>
          <p:spPr>
            <a:xfrm>
              <a:off x="190500" y="190500"/>
              <a:ext cx="1680955" cy="1668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3" name="ROS_jade_logo.png" descr="ROS_jade_logo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061956" cy="2074601"/>
            </a:xfrm>
            <a:prstGeom prst="rect">
              <a:avLst/>
            </a:prstGeom>
            <a:effectLst/>
          </p:spPr>
        </p:pic>
      </p:grpSp>
      <p:grpSp>
        <p:nvGrpSpPr>
          <p:cNvPr id="278" name="Kinetic.png"/>
          <p:cNvGrpSpPr/>
          <p:nvPr/>
        </p:nvGrpSpPr>
        <p:grpSpPr>
          <a:xfrm>
            <a:off x="10322571" y="609571"/>
            <a:ext cx="2061955" cy="2074601"/>
            <a:chOff x="0" y="0"/>
            <a:chExt cx="2061954" cy="2074600"/>
          </a:xfrm>
        </p:grpSpPr>
        <p:pic>
          <p:nvPicPr>
            <p:cNvPr id="277" name="Kinetic.png" descr="Kinetic.png"/>
            <p:cNvPicPr>
              <a:picLocks noChangeAspect="1"/>
            </p:cNvPicPr>
            <p:nvPr/>
          </p:nvPicPr>
          <p:blipFill>
            <a:blip r:embed="rId11">
              <a:extLst/>
            </a:blip>
            <a:srcRect l="8268" t="0" r="8268" b="0"/>
            <a:stretch>
              <a:fillRect/>
            </a:stretch>
          </p:blipFill>
          <p:spPr>
            <a:xfrm>
              <a:off x="190500" y="190500"/>
              <a:ext cx="1680955" cy="1668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6" name="Kinetic.png" descr="Kinetic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061956" cy="2074601"/>
            </a:xfrm>
            <a:prstGeom prst="rect">
              <a:avLst/>
            </a:prstGeom>
            <a:effectLst/>
          </p:spPr>
        </p:pic>
      </p:grpSp>
      <p:grpSp>
        <p:nvGrpSpPr>
          <p:cNvPr id="281" name="ROS_Fuerte_logo-1.jpeg"/>
          <p:cNvGrpSpPr/>
          <p:nvPr/>
        </p:nvGrpSpPr>
        <p:grpSpPr>
          <a:xfrm>
            <a:off x="8227070" y="4868543"/>
            <a:ext cx="2061956" cy="2074601"/>
            <a:chOff x="0" y="0"/>
            <a:chExt cx="2061954" cy="2074600"/>
          </a:xfrm>
        </p:grpSpPr>
        <p:pic>
          <p:nvPicPr>
            <p:cNvPr id="280" name="ROS_Fuerte_logo-1.jpeg" descr="ROS_Fuerte_logo-1.jpeg"/>
            <p:cNvPicPr>
              <a:picLocks noChangeAspect="0"/>
            </p:cNvPicPr>
            <p:nvPr/>
          </p:nvPicPr>
          <p:blipFill>
            <a:blip r:embed="rId12">
              <a:extLst/>
            </a:blip>
            <a:srcRect l="0" t="0" r="0" b="0"/>
            <a:stretch>
              <a:fillRect/>
            </a:stretch>
          </p:blipFill>
          <p:spPr>
            <a:xfrm>
              <a:off x="190500" y="195303"/>
              <a:ext cx="1680955" cy="164872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9" name="ROS_Fuerte_logo-1.jpeg" descr="ROS_Fuerte_logo-1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061956" cy="2074601"/>
            </a:xfrm>
            <a:prstGeom prst="rect">
              <a:avLst/>
            </a:prstGeom>
            <a:effectLst/>
          </p:spPr>
        </p:pic>
      </p:grpSp>
      <p:grpSp>
        <p:nvGrpSpPr>
          <p:cNvPr id="284" name="ROS_C_logo.jpeg"/>
          <p:cNvGrpSpPr/>
          <p:nvPr/>
        </p:nvGrpSpPr>
        <p:grpSpPr>
          <a:xfrm>
            <a:off x="8227070" y="7010400"/>
            <a:ext cx="2061956" cy="2074601"/>
            <a:chOff x="0" y="0"/>
            <a:chExt cx="2061954" cy="2074600"/>
          </a:xfrm>
        </p:grpSpPr>
        <p:pic>
          <p:nvPicPr>
            <p:cNvPr id="283" name="ROS_C_logo.jpeg" descr="ROS_C_logo.jpeg"/>
            <p:cNvPicPr>
              <a:picLocks noChangeAspect="0"/>
            </p:cNvPicPr>
            <p:nvPr/>
          </p:nvPicPr>
          <p:blipFill>
            <a:blip r:embed="rId13">
              <a:extLst/>
            </a:blip>
            <a:srcRect l="13155" t="0" r="13155" b="0"/>
            <a:stretch>
              <a:fillRect/>
            </a:stretch>
          </p:blipFill>
          <p:spPr>
            <a:xfrm>
              <a:off x="190500" y="190500"/>
              <a:ext cx="1680955" cy="1668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2" name="ROS_C_logo.jpeg" descr="ROS_C_logo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061956" cy="2074601"/>
            </a:xfrm>
            <a:prstGeom prst="rect">
              <a:avLst/>
            </a:prstGeom>
            <a:effectLst/>
          </p:spPr>
        </p:pic>
      </p:grpSp>
      <p:grpSp>
        <p:nvGrpSpPr>
          <p:cNvPr id="287" name="ROS_Diamondback_logo.jpg"/>
          <p:cNvGrpSpPr/>
          <p:nvPr/>
        </p:nvGrpSpPr>
        <p:grpSpPr>
          <a:xfrm>
            <a:off x="6131570" y="7010399"/>
            <a:ext cx="2061956" cy="2074602"/>
            <a:chOff x="0" y="0"/>
            <a:chExt cx="2061954" cy="2074600"/>
          </a:xfrm>
        </p:grpSpPr>
        <p:pic>
          <p:nvPicPr>
            <p:cNvPr id="286" name="ROS_Diamondback_logo.jpg" descr="ROS_Diamondback_logo.jpg"/>
            <p:cNvPicPr>
              <a:picLocks noChangeAspect="0"/>
            </p:cNvPicPr>
            <p:nvPr/>
          </p:nvPicPr>
          <p:blipFill>
            <a:blip r:embed="rId14">
              <a:extLst/>
            </a:blip>
            <a:srcRect l="0" t="20533" r="0" b="4567"/>
            <a:stretch>
              <a:fillRect/>
            </a:stretch>
          </p:blipFill>
          <p:spPr>
            <a:xfrm>
              <a:off x="190499" y="190500"/>
              <a:ext cx="1680956" cy="1668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5" name="ROS_Diamondback_logo.jpg" descr="ROS_Diamondback_logo.jp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061956" cy="2074601"/>
            </a:xfrm>
            <a:prstGeom prst="rect">
              <a:avLst/>
            </a:prstGeom>
            <a:effectLst/>
          </p:spPr>
        </p:pic>
      </p:grpSp>
      <p:grpSp>
        <p:nvGrpSpPr>
          <p:cNvPr id="290" name="ROS_Electric_logo.png"/>
          <p:cNvGrpSpPr/>
          <p:nvPr/>
        </p:nvGrpSpPr>
        <p:grpSpPr>
          <a:xfrm>
            <a:off x="10322570" y="4868543"/>
            <a:ext cx="2061956" cy="2074601"/>
            <a:chOff x="0" y="0"/>
            <a:chExt cx="2061954" cy="2074600"/>
          </a:xfrm>
        </p:grpSpPr>
        <p:pic>
          <p:nvPicPr>
            <p:cNvPr id="289" name="ROS_Electric_logo.png" descr="ROS_Electric_logo.png"/>
            <p:cNvPicPr>
              <a:picLocks noChangeAspect="0"/>
            </p:cNvPicPr>
            <p:nvPr/>
          </p:nvPicPr>
          <p:blipFill>
            <a:blip r:embed="rId15">
              <a:extLst/>
            </a:blip>
            <a:srcRect l="340" t="0" r="19677" b="0"/>
            <a:stretch>
              <a:fillRect/>
            </a:stretch>
          </p:blipFill>
          <p:spPr>
            <a:xfrm>
              <a:off x="190500" y="190500"/>
              <a:ext cx="1680955" cy="1668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8" name="ROS_Electric_logo.png" descr="ROS_Electric_logo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2061956" cy="20746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arla Processing Architecture"/>
          <p:cNvSpPr txBox="1"/>
          <p:nvPr>
            <p:ph type="title"/>
          </p:nvPr>
        </p:nvSpPr>
        <p:spPr>
          <a:xfrm>
            <a:off x="787400" y="127000"/>
            <a:ext cx="11430000" cy="2222500"/>
          </a:xfrm>
          <a:prstGeom prst="rect">
            <a:avLst/>
          </a:prstGeom>
        </p:spPr>
        <p:txBody>
          <a:bodyPr/>
          <a:lstStyle>
            <a:lvl1pPr defTabSz="566674">
              <a:defRPr sz="6984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lvl1pPr>
          </a:lstStyle>
          <a:p>
            <a:pPr/>
            <a:r>
              <a:t>Carla Processing Architecture</a:t>
            </a:r>
          </a:p>
        </p:txBody>
      </p:sp>
      <p:sp>
        <p:nvSpPr>
          <p:cNvPr id="293" name="Text"/>
          <p:cNvSpPr txBox="1"/>
          <p:nvPr/>
        </p:nvSpPr>
        <p:spPr>
          <a:xfrm>
            <a:off x="10324504" y="6154936"/>
            <a:ext cx="127001" cy="452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120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296" name="Image.tiff"/>
          <p:cNvGrpSpPr/>
          <p:nvPr/>
        </p:nvGrpSpPr>
        <p:grpSpPr>
          <a:xfrm>
            <a:off x="536036" y="1739428"/>
            <a:ext cx="11932728" cy="7773344"/>
            <a:chOff x="0" y="0"/>
            <a:chExt cx="11932726" cy="7773343"/>
          </a:xfrm>
        </p:grpSpPr>
        <p:pic>
          <p:nvPicPr>
            <p:cNvPr id="295" name="Image.tiff" descr="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338" r="54" b="3093"/>
            <a:stretch>
              <a:fillRect/>
            </a:stretch>
          </p:blipFill>
          <p:spPr>
            <a:xfrm>
              <a:off x="196850" y="190500"/>
              <a:ext cx="11545377" cy="736694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4" name="Image.tiff" descr="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1932728" cy="777334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rosbag-play.gif" descr="rosbag-play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180090" y="632255"/>
            <a:ext cx="10644620" cy="6304690"/>
          </a:xfrm>
          <a:prstGeom prst="rect">
            <a:avLst/>
          </a:prstGeom>
        </p:spPr>
      </p:pic>
      <p:sp>
        <p:nvSpPr>
          <p:cNvPr id="299" name="Final Project Output"/>
          <p:cNvSpPr txBox="1"/>
          <p:nvPr>
            <p:ph type="title"/>
          </p:nvPr>
        </p:nvSpPr>
        <p:spPr>
          <a:xfrm>
            <a:off x="983610" y="7296979"/>
            <a:ext cx="11430001" cy="1219201"/>
          </a:xfrm>
          <a:prstGeom prst="rect">
            <a:avLst/>
          </a:prstGeom>
        </p:spPr>
        <p:txBody>
          <a:bodyPr/>
          <a:lstStyle/>
          <a:p>
            <a:pPr/>
            <a:r>
              <a:t>Final Project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Winning the DARPA Grand Challenge, Google TechTalks…"/>
          <p:cNvSpPr txBox="1"/>
          <p:nvPr/>
        </p:nvSpPr>
        <p:spPr>
          <a:xfrm>
            <a:off x="659447" y="2876830"/>
            <a:ext cx="11685906" cy="399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/>
            </a:pPr>
            <a:r>
              <a:t>Winning the DARPA Grand Challenge, Google TechTalks</a:t>
            </a:r>
          </a:p>
          <a:p>
            <a:pPr>
              <a:defRPr sz="3600">
                <a:solidFill>
                  <a:schemeClr val="accent1">
                    <a:hueOff val="-37249"/>
                    <a:satOff val="-2150"/>
                    <a:lumOff val="12811"/>
                  </a:schemeClr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https://www.youtube.com/watch?v=TDqzyd7fDRc</a:t>
            </a:r>
          </a:p>
          <a:p>
            <a:pPr>
              <a:defRPr sz="3600"/>
            </a:pPr>
          </a:p>
          <a:p>
            <a:pPr>
              <a:defRPr sz="3600"/>
            </a:pPr>
          </a:p>
          <a:p>
            <a:pPr>
              <a:defRPr sz="3600"/>
            </a:pPr>
            <a:r>
              <a:t>DARPA Grand Challenge (2004-5) driverless car competition (NOVA - The Great Robot Race)</a:t>
            </a:r>
          </a:p>
          <a:p>
            <a:pPr>
              <a:defRPr sz="3600">
                <a:solidFill>
                  <a:schemeClr val="accent1">
                    <a:hueOff val="-37249"/>
                    <a:satOff val="-2150"/>
                    <a:lumOff val="12811"/>
                  </a:schemeClr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https://www.youtube.com/watch?v=ihXE1Iu5E3o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–Donald Trump"/>
          <p:cNvSpPr txBox="1"/>
          <p:nvPr>
            <p:ph type="body" idx="13"/>
          </p:nvPr>
        </p:nvSpPr>
        <p:spPr>
          <a:xfrm>
            <a:off x="1270000" y="7251700"/>
            <a:ext cx="10464800" cy="461366"/>
          </a:xfrm>
          <a:prstGeom prst="rect">
            <a:avLst/>
          </a:prstGeom>
        </p:spPr>
        <p:txBody>
          <a:bodyPr/>
          <a:lstStyle/>
          <a:p>
            <a:pPr/>
            <a:r>
              <a:t>–Donald Trump</a:t>
            </a:r>
          </a:p>
        </p:txBody>
      </p:sp>
      <p:sp>
        <p:nvSpPr>
          <p:cNvPr id="304" name="“Can you imagine, you're sitting in the back seat and all of a sudden this car is zig-zagging around the corner and you can't stop the f—-ing thing?”"/>
          <p:cNvSpPr txBox="1"/>
          <p:nvPr>
            <p:ph type="body" idx="14"/>
          </p:nvPr>
        </p:nvSpPr>
        <p:spPr>
          <a:xfrm>
            <a:off x="1270000" y="1371881"/>
            <a:ext cx="10464800" cy="1764739"/>
          </a:xfrm>
          <a:prstGeom prst="rect">
            <a:avLst/>
          </a:prstGeom>
        </p:spPr>
        <p:txBody>
          <a:bodyPr/>
          <a:lstStyle/>
          <a:p>
            <a:pPr/>
            <a:r>
              <a:t>“Can you imagine, you're sitting in the back seat and all of a sudden this car is zig-zagging around the corner and you can't stop the f—-ing thing?” </a:t>
            </a:r>
          </a:p>
        </p:txBody>
      </p:sp>
      <p:sp>
        <p:nvSpPr>
          <p:cNvPr id="305" name="“Self-driving cars will never work.”"/>
          <p:cNvSpPr txBox="1"/>
          <p:nvPr/>
        </p:nvSpPr>
        <p:spPr>
          <a:xfrm>
            <a:off x="1270000" y="4013200"/>
            <a:ext cx="104648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“Self-driving cars will never work.” </a:t>
            </a:r>
          </a:p>
        </p:txBody>
      </p:sp>
      <p:sp>
        <p:nvSpPr>
          <p:cNvPr id="306" name="“I would never get in a self-driving car. ... I don't trust some computer to drive me around.”"/>
          <p:cNvSpPr txBox="1"/>
          <p:nvPr/>
        </p:nvSpPr>
        <p:spPr>
          <a:xfrm>
            <a:off x="1270000" y="5537480"/>
            <a:ext cx="10464800" cy="1205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“I would never get in a self-driving car. ... I don't trust some computer to drive me around.” </a:t>
            </a:r>
          </a:p>
        </p:txBody>
      </p:sp>
      <p:grpSp>
        <p:nvGrpSpPr>
          <p:cNvPr id="309" name="uploads%2Fcard%2Fimage%2F953050%2F61d21e58-e5d9-4b12-b8ea-06de0a5000c9.png%2F950x534__filters%3Aquality%2890%29.png"/>
          <p:cNvGrpSpPr/>
          <p:nvPr/>
        </p:nvGrpSpPr>
        <p:grpSpPr>
          <a:xfrm>
            <a:off x="8868619" y="6887935"/>
            <a:ext cx="3181408" cy="2553826"/>
            <a:chOff x="0" y="0"/>
            <a:chExt cx="3181406" cy="2553825"/>
          </a:xfrm>
        </p:grpSpPr>
        <p:pic>
          <p:nvPicPr>
            <p:cNvPr id="308" name="uploads%2Fcard%2Fimage%2F953050%2F61d21e58-e5d9-4b12-b8ea-06de0a5000c9.png%2F950x534__filters%3Aquality%2890%29.png" descr="uploads%2Fcard%2Fimage%2F953050%2F61d21e58-e5d9-4b12-b8ea-06de0a5000c9.png%2F950x534__filters%3Aquality%2890%29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2872" t="4359" r="20216" b="4359"/>
            <a:stretch>
              <a:fillRect/>
            </a:stretch>
          </p:blipFill>
          <p:spPr>
            <a:xfrm>
              <a:off x="190500" y="190500"/>
              <a:ext cx="2800407" cy="21474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07" name="uploads%2Fcard%2Fimage%2F953050%2F61d21e58-e5d9-4b12-b8ea-06de0a5000c9.png%2F950x534__filters%3Aquality%2890%29.png" descr="uploads%2Fcard%2Fimage%2F953050%2F61d21e58-e5d9-4b12-b8ea-06de0a5000c9.png%2F950x534__filters%3Aquality%2890%29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3181408" cy="255382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Google</a:t>
            </a:r>
          </a:p>
        </p:txBody>
      </p:sp>
      <p:sp>
        <p:nvSpPr>
          <p:cNvPr id="135" name="2009 - Began at Google X Lab, led by Sebastian Thrun.…"/>
          <p:cNvSpPr txBox="1"/>
          <p:nvPr>
            <p:ph type="body" sz="half" idx="1"/>
          </p:nvPr>
        </p:nvSpPr>
        <p:spPr>
          <a:xfrm>
            <a:off x="630878" y="2324100"/>
            <a:ext cx="5422901" cy="6604000"/>
          </a:xfrm>
          <a:prstGeom prst="rect">
            <a:avLst/>
          </a:prstGeom>
        </p:spPr>
        <p:txBody>
          <a:bodyPr anchor="t"/>
          <a:lstStyle/>
          <a:p>
            <a:pPr marL="422275" indent="-422275" defTabSz="554990">
              <a:spcBef>
                <a:spcPts val="3400"/>
              </a:spcBef>
              <a:buBlip>
                <a:blip r:embed="rId2"/>
              </a:buBlip>
              <a:defRPr sz="342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pPr>
            <a:r>
              <a:t>2009 - Began at Google X Lab, led by Sebastian Thrun.</a:t>
            </a:r>
          </a:p>
          <a:p>
            <a:pPr marL="422275" indent="-422275" defTabSz="554990">
              <a:spcBef>
                <a:spcPts val="3400"/>
              </a:spcBef>
              <a:buBlip>
                <a:blip r:embed="rId2"/>
              </a:buBlip>
              <a:defRPr sz="342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pPr>
            <a:r>
              <a:t>2015 - First fully driverless car ride on public roads.</a:t>
            </a:r>
          </a:p>
          <a:p>
            <a:pPr marL="422275" indent="-422275" defTabSz="554990">
              <a:spcBef>
                <a:spcPts val="3400"/>
              </a:spcBef>
              <a:buBlip>
                <a:blip r:embed="rId2"/>
              </a:buBlip>
              <a:defRPr sz="342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pPr>
            <a:r>
              <a:t>2016 - Waymo created.</a:t>
            </a:r>
          </a:p>
          <a:p>
            <a:pPr marL="422275" indent="-422275" defTabSz="554990">
              <a:spcBef>
                <a:spcPts val="3400"/>
              </a:spcBef>
              <a:buBlip>
                <a:blip r:embed="rId2"/>
              </a:buBlip>
              <a:defRPr sz="342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pPr>
            <a:r>
              <a:t>2017 - Began testing autonomous minivans without a safety driver.</a:t>
            </a:r>
          </a:p>
        </p:txBody>
      </p:sp>
      <p:grpSp>
        <p:nvGrpSpPr>
          <p:cNvPr id="138" name="1920px-Waymo_Chrysler_Pacifica_in_Los_Altos,_2017.jpeg"/>
          <p:cNvGrpSpPr/>
          <p:nvPr/>
        </p:nvGrpSpPr>
        <p:grpSpPr>
          <a:xfrm>
            <a:off x="6472963" y="5560341"/>
            <a:ext cx="5902945" cy="3557307"/>
            <a:chOff x="0" y="0"/>
            <a:chExt cx="5902944" cy="3557305"/>
          </a:xfrm>
        </p:grpSpPr>
        <p:pic>
          <p:nvPicPr>
            <p:cNvPr id="137" name="1920px-Waymo_Chrysler_Pacifica_in_Los_Altos,_2017.jpeg" descr="1920px-Waymo_Chrysler_Pacifica_in_Los_Altos,_2017.jpe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2627" t="0" r="2627" b="0"/>
            <a:stretch>
              <a:fillRect/>
            </a:stretch>
          </p:blipFill>
          <p:spPr>
            <a:xfrm>
              <a:off x="190500" y="190499"/>
              <a:ext cx="5521945" cy="31509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6" name="1920px-Waymo_Chrysler_Pacifica_in_Los_Altos,_2017.jpeg" descr="1920px-Waymo_Chrysler_Pacifica_in_Los_Altos,_2017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5902945" cy="3557307"/>
            </a:xfrm>
            <a:prstGeom prst="rect">
              <a:avLst/>
            </a:prstGeom>
            <a:effectLst/>
          </p:spPr>
        </p:pic>
      </p:grpSp>
      <p:grpSp>
        <p:nvGrpSpPr>
          <p:cNvPr id="141" name="Sebastian_Thrun_World_Economic_Forum_2013-1.jpeg"/>
          <p:cNvGrpSpPr/>
          <p:nvPr/>
        </p:nvGrpSpPr>
        <p:grpSpPr>
          <a:xfrm>
            <a:off x="6472963" y="885492"/>
            <a:ext cx="5902946" cy="4789630"/>
            <a:chOff x="0" y="0"/>
            <a:chExt cx="5902944" cy="4789628"/>
          </a:xfrm>
        </p:grpSpPr>
        <p:pic>
          <p:nvPicPr>
            <p:cNvPr id="140" name="Sebastian_Thrun_World_Economic_Forum_2013-1.jpeg" descr="Sebastian_Thrun_World_Economic_Forum_2013-1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32" t="9" r="14594" b="7860"/>
            <a:stretch>
              <a:fillRect/>
            </a:stretch>
          </p:blipFill>
          <p:spPr>
            <a:xfrm>
              <a:off x="190500" y="190500"/>
              <a:ext cx="5521945" cy="43832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9" name="Sebastian_Thrun_World_Economic_Forum_2013-1.jpeg" descr="Sebastian_Thrun_World_Economic_Forum_2013-1.jpe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902945" cy="478962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uber-self-driving-car-720x720.jpg" descr="uber-self-driving-car-720x720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72963" y="2034460"/>
            <a:ext cx="5902946" cy="3557307"/>
          </a:xfrm>
          <a:prstGeom prst="rect">
            <a:avLst/>
          </a:prstGeom>
        </p:spPr>
      </p:pic>
      <p:sp>
        <p:nvSpPr>
          <p:cNvPr id="144" name="Ub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Uber</a:t>
            </a:r>
          </a:p>
        </p:txBody>
      </p:sp>
      <p:sp>
        <p:nvSpPr>
          <p:cNvPr id="145" name="2015 - Created Advanced Technologies Group near Carnegie Mellon.…"/>
          <p:cNvSpPr txBox="1"/>
          <p:nvPr>
            <p:ph type="body" sz="half" idx="1"/>
          </p:nvPr>
        </p:nvSpPr>
        <p:spPr>
          <a:xfrm>
            <a:off x="630878" y="2565400"/>
            <a:ext cx="5422901" cy="6472942"/>
          </a:xfrm>
          <a:prstGeom prst="rect">
            <a:avLst/>
          </a:prstGeom>
        </p:spPr>
        <p:txBody>
          <a:bodyPr anchor="t"/>
          <a:lstStyle/>
          <a:p>
            <a:pPr marL="422275" indent="-422275" defTabSz="554990">
              <a:spcBef>
                <a:spcPts val="3400"/>
              </a:spcBef>
              <a:buBlip>
                <a:blip r:embed="rId3"/>
              </a:buBlip>
              <a:defRPr sz="342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pPr>
            <a:r>
              <a:t>2015 - Created Advanced Technologies Group near Carnegie Mellon.</a:t>
            </a:r>
          </a:p>
          <a:p>
            <a:pPr marL="422275" indent="-422275" defTabSz="554990">
              <a:spcBef>
                <a:spcPts val="3400"/>
              </a:spcBef>
              <a:buBlip>
                <a:blip r:embed="rId3"/>
              </a:buBlip>
              <a:defRPr sz="342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pPr>
            <a:r>
              <a:t>2016 - Purchased Otto for $625 million.</a:t>
            </a:r>
          </a:p>
          <a:p>
            <a:pPr marL="422275" indent="-422275" defTabSz="554990">
              <a:spcBef>
                <a:spcPts val="3400"/>
              </a:spcBef>
              <a:buBlip>
                <a:blip r:embed="rId3"/>
              </a:buBlip>
              <a:defRPr sz="342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pPr>
            <a:r>
              <a:t>2017 - Began carrying passengers (w/ safety driver).</a:t>
            </a:r>
          </a:p>
          <a:p>
            <a:pPr marL="422275" indent="-422275" defTabSz="554990">
              <a:spcBef>
                <a:spcPts val="3400"/>
              </a:spcBef>
              <a:buBlip>
                <a:blip r:embed="rId3"/>
              </a:buBlip>
              <a:defRPr sz="3420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pPr>
            <a:r>
              <a:t>2018 - First fatal accident.</a:t>
            </a:r>
          </a:p>
        </p:txBody>
      </p:sp>
      <p:grpSp>
        <p:nvGrpSpPr>
          <p:cNvPr id="148" name="large_410080ce-1088-46b2-a5a1-64a471a055b6.png"/>
          <p:cNvGrpSpPr/>
          <p:nvPr/>
        </p:nvGrpSpPr>
        <p:grpSpPr>
          <a:xfrm>
            <a:off x="6472963" y="5560341"/>
            <a:ext cx="5902946" cy="3557307"/>
            <a:chOff x="0" y="0"/>
            <a:chExt cx="5902944" cy="3557305"/>
          </a:xfrm>
        </p:grpSpPr>
        <p:pic>
          <p:nvPicPr>
            <p:cNvPr id="147" name="large_410080ce-1088-46b2-a5a1-64a471a055b6.png" descr="large_410080ce-1088-46b2-a5a1-64a471a055b6.png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722" t="0" r="722" b="0"/>
            <a:stretch>
              <a:fillRect/>
            </a:stretch>
          </p:blipFill>
          <p:spPr>
            <a:xfrm>
              <a:off x="190500" y="190500"/>
              <a:ext cx="5521945" cy="31509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6" name="large_410080ce-1088-46b2-a5a1-64a471a055b6.png" descr="large_410080ce-1088-46b2-a5a1-64a471a055b6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5902945" cy="35573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Tesla-Autopilot.jpeg" descr="Tesla-Autopilot.jpe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72963" y="2034460"/>
            <a:ext cx="5902946" cy="3557307"/>
          </a:xfrm>
          <a:prstGeom prst="rect">
            <a:avLst/>
          </a:prstGeom>
        </p:spPr>
      </p:pic>
      <p:sp>
        <p:nvSpPr>
          <p:cNvPr id="151" name="Tesl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Tesla</a:t>
            </a:r>
          </a:p>
        </p:txBody>
      </p:sp>
      <p:sp>
        <p:nvSpPr>
          <p:cNvPr id="152" name="2015 - Released “Autopilot” driver-assistance system, developed by Mobileye.…"/>
          <p:cNvSpPr txBox="1"/>
          <p:nvPr>
            <p:ph type="body" sz="half" idx="1"/>
          </p:nvPr>
        </p:nvSpPr>
        <p:spPr>
          <a:xfrm>
            <a:off x="630878" y="2565400"/>
            <a:ext cx="5422901" cy="6472942"/>
          </a:xfrm>
          <a:prstGeom prst="rect">
            <a:avLst/>
          </a:prstGeom>
        </p:spPr>
        <p:txBody>
          <a:bodyPr anchor="t"/>
          <a:lstStyle/>
          <a:p>
            <a:pPr marL="400050" indent="-400050" defTabSz="525779">
              <a:spcBef>
                <a:spcPts val="3200"/>
              </a:spcBef>
              <a:buBlip>
                <a:blip r:embed="rId3"/>
              </a:buBlip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2015 - Released “Autopilot” driver-assistance system, developed by Mobileye.</a:t>
            </a:r>
          </a:p>
          <a:p>
            <a:pPr marL="400050" indent="-400050" defTabSz="525779">
              <a:spcBef>
                <a:spcPts val="3200"/>
              </a:spcBef>
              <a:buBlip>
                <a:blip r:embed="rId3"/>
              </a:buBlip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2016 - Announced all future vehicles had the necessary hardware to enable full autonomy.</a:t>
            </a:r>
          </a:p>
          <a:p>
            <a:pPr marL="400050" indent="-400050" defTabSz="525779">
              <a:spcBef>
                <a:spcPts val="3200"/>
              </a:spcBef>
              <a:buBlip>
                <a:blip r:embed="rId3"/>
              </a:buBlip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2017 - Gained semi-autonomous capability, including autosteer.</a:t>
            </a:r>
          </a:p>
        </p:txBody>
      </p:sp>
      <p:grpSp>
        <p:nvGrpSpPr>
          <p:cNvPr id="155" name="tesla.jpeg"/>
          <p:cNvGrpSpPr/>
          <p:nvPr/>
        </p:nvGrpSpPr>
        <p:grpSpPr>
          <a:xfrm>
            <a:off x="6472963" y="5560341"/>
            <a:ext cx="5902946" cy="3557307"/>
            <a:chOff x="0" y="0"/>
            <a:chExt cx="5902944" cy="3557305"/>
          </a:xfrm>
        </p:grpSpPr>
        <p:pic>
          <p:nvPicPr>
            <p:cNvPr id="154" name="tesla.jpeg" descr="tesla.jpeg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0" t="7209" r="0" b="7209"/>
            <a:stretch>
              <a:fillRect/>
            </a:stretch>
          </p:blipFill>
          <p:spPr>
            <a:xfrm>
              <a:off x="190500" y="190500"/>
              <a:ext cx="5521945" cy="31509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tesla.jpeg" descr="tesla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5902945" cy="35573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920x920.jpg" descr="920x920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72963" y="2034460"/>
            <a:ext cx="5902946" cy="3557307"/>
          </a:xfrm>
          <a:prstGeom prst="rect">
            <a:avLst/>
          </a:prstGeom>
        </p:spPr>
      </p:pic>
      <p:sp>
        <p:nvSpPr>
          <p:cNvPr id="158" name="Traditional Automak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Traditional Automakers</a:t>
            </a:r>
          </a:p>
        </p:txBody>
      </p:sp>
      <p:sp>
        <p:nvSpPr>
          <p:cNvPr id="159" name="2016 - GM purchased Cruise Automation for $1 billion.…"/>
          <p:cNvSpPr txBox="1"/>
          <p:nvPr>
            <p:ph type="body" sz="half" idx="1"/>
          </p:nvPr>
        </p:nvSpPr>
        <p:spPr>
          <a:xfrm>
            <a:off x="630878" y="2565400"/>
            <a:ext cx="5422901" cy="6472942"/>
          </a:xfrm>
          <a:prstGeom prst="rect">
            <a:avLst/>
          </a:prstGeom>
        </p:spPr>
        <p:txBody>
          <a:bodyPr anchor="t"/>
          <a:lstStyle/>
          <a:p>
            <a:pPr marL="431165" indent="-431165" defTabSz="566674">
              <a:spcBef>
                <a:spcPts val="3400"/>
              </a:spcBef>
              <a:buBlip>
                <a:blip r:embed="rId3"/>
              </a:buBlip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2016 - GM purchased Cruise Automation for $1 billion.</a:t>
            </a:r>
          </a:p>
          <a:p>
            <a:pPr marL="431165" indent="-431165" defTabSz="566674">
              <a:spcBef>
                <a:spcPts val="3400"/>
              </a:spcBef>
              <a:buBlip>
                <a:blip r:embed="rId3"/>
              </a:buBlip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2017 - Ford invested roughly $1 billion in a joint venture with Argo AI.</a:t>
            </a:r>
          </a:p>
          <a:p>
            <a:pPr marL="431165" indent="-431165" defTabSz="566674">
              <a:spcBef>
                <a:spcPts val="3400"/>
              </a:spcBef>
              <a:buBlip>
                <a:blip r:embed="rId3"/>
              </a:buBlip>
              <a:defRPr sz="3492">
                <a:effectLst>
                  <a:outerShdw sx="100000" sy="100000" kx="0" ky="0" algn="b" rotWithShape="0" blurRad="49276" dist="36957" dir="5400000">
                    <a:srgbClr val="000000"/>
                  </a:outerShdw>
                </a:effectLst>
              </a:defRPr>
            </a:pPr>
            <a:r>
              <a:t>2019 - BMW &amp; Daimler announce partnership to deliver full self-driving cars by “mid-2020s.”</a:t>
            </a:r>
          </a:p>
        </p:txBody>
      </p:sp>
      <p:grpSp>
        <p:nvGrpSpPr>
          <p:cNvPr id="162" name="maxresdefault.jpeg"/>
          <p:cNvGrpSpPr/>
          <p:nvPr/>
        </p:nvGrpSpPr>
        <p:grpSpPr>
          <a:xfrm>
            <a:off x="6472964" y="5560341"/>
            <a:ext cx="5902945" cy="3557307"/>
            <a:chOff x="0" y="0"/>
            <a:chExt cx="5902944" cy="3557305"/>
          </a:xfrm>
        </p:grpSpPr>
        <p:pic>
          <p:nvPicPr>
            <p:cNvPr id="161" name="maxresdefault.jpeg" descr="maxresdefault.jpeg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711" t="0" r="711" b="0"/>
            <a:stretch>
              <a:fillRect/>
            </a:stretch>
          </p:blipFill>
          <p:spPr>
            <a:xfrm>
              <a:off x="190500" y="190500"/>
              <a:ext cx="5521945" cy="31509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0" name="maxresdefault.jpeg" descr="maxresdefault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5902945" cy="35573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AE Automation Lev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SAE Automation Levels</a:t>
            </a:r>
          </a:p>
        </p:txBody>
      </p:sp>
      <p:sp>
        <p:nvSpPr>
          <p:cNvPr id="165" name="0    No Automation…"/>
          <p:cNvSpPr txBox="1"/>
          <p:nvPr>
            <p:ph type="body" sz="quarter" idx="1"/>
          </p:nvPr>
        </p:nvSpPr>
        <p:spPr>
          <a:xfrm>
            <a:off x="330200" y="3860403"/>
            <a:ext cx="11430000" cy="2032794"/>
          </a:xfrm>
          <a:prstGeom prst="rect">
            <a:avLst/>
          </a:prstGeom>
        </p:spPr>
        <p:txBody>
          <a:bodyPr/>
          <a:lstStyle/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0    No Automation</a:t>
            </a:r>
          </a:p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1    Driver Assistance (“hands on”)</a:t>
            </a:r>
          </a:p>
          <a:p>
            <a:pPr lvl="1" marL="657859" indent="-328929" defTabSz="432308">
              <a:spcBef>
                <a:spcPts val="2600"/>
              </a:spcBef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2    Partial Automation (“hands off”)</a:t>
            </a:r>
          </a:p>
        </p:txBody>
      </p:sp>
      <p:sp>
        <p:nvSpPr>
          <p:cNvPr id="166" name="Human driver monitors the driving environment"/>
          <p:cNvSpPr txBox="1"/>
          <p:nvPr/>
        </p:nvSpPr>
        <p:spPr>
          <a:xfrm>
            <a:off x="812800" y="2958962"/>
            <a:ext cx="10464800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b="1" i="1" sz="25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Human driver monitors the driving environment</a:t>
            </a:r>
          </a:p>
        </p:txBody>
      </p:sp>
      <p:sp>
        <p:nvSpPr>
          <p:cNvPr id="167" name="Automated driving system monitors the driving environment"/>
          <p:cNvSpPr txBox="1"/>
          <p:nvPr/>
        </p:nvSpPr>
        <p:spPr>
          <a:xfrm>
            <a:off x="812800" y="6333579"/>
            <a:ext cx="10464800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b="1" i="1" sz="25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Automated driving system monitors the driving environment</a:t>
            </a:r>
          </a:p>
        </p:txBody>
      </p:sp>
      <p:sp>
        <p:nvSpPr>
          <p:cNvPr id="168" name="3    Conditional Automation (“eyes off”)…"/>
          <p:cNvSpPr txBox="1"/>
          <p:nvPr/>
        </p:nvSpPr>
        <p:spPr>
          <a:xfrm>
            <a:off x="330200" y="7061200"/>
            <a:ext cx="11430000" cy="2032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657859" indent="-328929" algn="l" defTabSz="432308">
              <a:spcBef>
                <a:spcPts val="2600"/>
              </a:spcBef>
              <a:buSzPct val="30000"/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3    Conditional Automation (“eyes off”)</a:t>
            </a:r>
          </a:p>
          <a:p>
            <a:pPr lvl="1" marL="657859" indent="-328929" algn="l" defTabSz="432308">
              <a:spcBef>
                <a:spcPts val="2600"/>
              </a:spcBef>
              <a:buSzPct val="30000"/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4    High Automation (“mind off”)</a:t>
            </a:r>
          </a:p>
          <a:p>
            <a:pPr lvl="1" marL="657859" indent="-328929" algn="l" defTabSz="432308">
              <a:spcBef>
                <a:spcPts val="2600"/>
              </a:spcBef>
              <a:buSzPct val="30000"/>
              <a:buBlip>
                <a:blip r:embed="rId2"/>
              </a:buBlip>
              <a:defRPr sz="2664">
                <a:effectLst>
                  <a:outerShdw sx="100000" sy="100000" kx="0" ky="0" algn="b" rotWithShape="0" blurRad="37592" dist="28194" dir="5400000">
                    <a:srgbClr val="000000"/>
                  </a:outerShdw>
                </a:effectLst>
              </a:defRPr>
            </a:pPr>
            <a:r>
              <a:t>5    Full Automation (“steering wheel optional”)</a:t>
            </a:r>
          </a:p>
        </p:txBody>
      </p:sp>
      <p:grpSp>
        <p:nvGrpSpPr>
          <p:cNvPr id="171" name="new-sae-logo-1306_11304816.jpeg"/>
          <p:cNvGrpSpPr/>
          <p:nvPr/>
        </p:nvGrpSpPr>
        <p:grpSpPr>
          <a:xfrm>
            <a:off x="8661350" y="2946618"/>
            <a:ext cx="3945975" cy="2946579"/>
            <a:chOff x="0" y="0"/>
            <a:chExt cx="3945974" cy="2946578"/>
          </a:xfrm>
        </p:grpSpPr>
        <p:pic>
          <p:nvPicPr>
            <p:cNvPr id="170" name="new-sae-logo-1306_11304816.jpeg" descr="new-sae-logo-1306_11304816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0528" t="0" r="10528" b="0"/>
            <a:stretch>
              <a:fillRect/>
            </a:stretch>
          </p:blipFill>
          <p:spPr>
            <a:xfrm>
              <a:off x="190500" y="190500"/>
              <a:ext cx="3564975" cy="25401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new-sae-logo-1306_11304816.jpeg" descr="new-sae-logo-1306_11304816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945975" cy="294657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18877980400_f66f902ae3_k__1_.jpeg" descr="18877980400_f66f902ae3_k__1_.jpe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135174" y="2769318"/>
            <a:ext cx="6062345" cy="4108152"/>
          </a:xfrm>
          <a:prstGeom prst="rect">
            <a:avLst/>
          </a:prstGeom>
        </p:spPr>
      </p:pic>
      <p:sp>
        <p:nvSpPr>
          <p:cNvPr id="174" name="Sparkfun AV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Sparkfun AVC</a:t>
            </a:r>
          </a:p>
        </p:txBody>
      </p:sp>
      <p:sp>
        <p:nvSpPr>
          <p:cNvPr id="175" name="2009 - 2018…"/>
          <p:cNvSpPr txBox="1"/>
          <p:nvPr>
            <p:ph type="body" sz="half" idx="1"/>
          </p:nvPr>
        </p:nvSpPr>
        <p:spPr>
          <a:xfrm>
            <a:off x="787400" y="2912885"/>
            <a:ext cx="5422900" cy="5765890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2009 - 2018</a:t>
            </a:r>
          </a:p>
          <a:p>
            <a:pPr>
              <a:buBlip>
                <a:blip r:embed="rId3"/>
              </a:buBlip>
            </a:pPr>
            <a:r>
              <a:t>National Robotics Competitions</a:t>
            </a:r>
          </a:p>
        </p:txBody>
      </p:sp>
      <p:grpSp>
        <p:nvGrpSpPr>
          <p:cNvPr id="178" name="14311215268_f4aa02ddab_k.jpeg"/>
          <p:cNvGrpSpPr/>
          <p:nvPr/>
        </p:nvGrpSpPr>
        <p:grpSpPr>
          <a:xfrm>
            <a:off x="3030139" y="6830640"/>
            <a:ext cx="3085620" cy="1944626"/>
            <a:chOff x="0" y="0"/>
            <a:chExt cx="3085619" cy="1944624"/>
          </a:xfrm>
        </p:grpSpPr>
        <p:pic>
          <p:nvPicPr>
            <p:cNvPr id="177" name="14311215268_f4aa02ddab_k.jpeg" descr="14311215268_f4aa02ddab_k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4116" r="0" b="14116"/>
            <a:stretch>
              <a:fillRect/>
            </a:stretch>
          </p:blipFill>
          <p:spPr>
            <a:xfrm>
              <a:off x="190500" y="190500"/>
              <a:ext cx="2704620" cy="15382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6" name="14311215268_f4aa02ddab_k.jpeg" descr="14311215268_f4aa02ddab_k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3085621" cy="1944626"/>
            </a:xfrm>
            <a:prstGeom prst="rect">
              <a:avLst/>
            </a:prstGeom>
            <a:effectLst/>
          </p:spPr>
        </p:pic>
      </p:grpSp>
      <p:grpSp>
        <p:nvGrpSpPr>
          <p:cNvPr id="181" name="car-wars.jpeg"/>
          <p:cNvGrpSpPr/>
          <p:nvPr/>
        </p:nvGrpSpPr>
        <p:grpSpPr>
          <a:xfrm>
            <a:off x="9111898" y="6844530"/>
            <a:ext cx="3085620" cy="1916845"/>
            <a:chOff x="0" y="0"/>
            <a:chExt cx="3085619" cy="1916844"/>
          </a:xfrm>
        </p:grpSpPr>
        <p:pic>
          <p:nvPicPr>
            <p:cNvPr id="180" name="car-wars.jpeg" descr="car-wars.jpe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1592" r="0" b="1592"/>
            <a:stretch>
              <a:fillRect/>
            </a:stretch>
          </p:blipFill>
          <p:spPr>
            <a:xfrm>
              <a:off x="190500" y="190500"/>
              <a:ext cx="2704620" cy="15104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9" name="car-wars.jpeg" descr="car-wars.jpe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085620" cy="1916845"/>
            </a:xfrm>
            <a:prstGeom prst="rect">
              <a:avLst/>
            </a:prstGeom>
            <a:effectLst/>
          </p:spPr>
        </p:pic>
      </p:grpSp>
      <p:grpSp>
        <p:nvGrpSpPr>
          <p:cNvPr id="184" name="avc-2017-banner.jpeg"/>
          <p:cNvGrpSpPr/>
          <p:nvPr/>
        </p:nvGrpSpPr>
        <p:grpSpPr>
          <a:xfrm>
            <a:off x="6047923" y="6830640"/>
            <a:ext cx="3085621" cy="1944626"/>
            <a:chOff x="0" y="0"/>
            <a:chExt cx="3085619" cy="1944624"/>
          </a:xfrm>
        </p:grpSpPr>
        <p:pic>
          <p:nvPicPr>
            <p:cNvPr id="183" name="avc-2017-banner.jpeg" descr="avc-2017-banner.jpe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37076" t="0" r="37076" b="0"/>
            <a:stretch>
              <a:fillRect/>
            </a:stretch>
          </p:blipFill>
          <p:spPr>
            <a:xfrm>
              <a:off x="190500" y="190500"/>
              <a:ext cx="2704620" cy="15382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2" name="avc-2017-banner.jpeg" descr="avc-2017-banner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3085621" cy="194462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RoverRally-EmailHeader600x200.jpg" descr="RoverRally-EmailHeader600x200.jp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71329" y="2377361"/>
            <a:ext cx="10931480" cy="3892825"/>
          </a:xfrm>
          <a:prstGeom prst="rect">
            <a:avLst/>
          </a:prstGeom>
        </p:spPr>
      </p:pic>
      <p:sp>
        <p:nvSpPr>
          <p:cNvPr id="187" name="Rover R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Rover Rally</a:t>
            </a:r>
          </a:p>
        </p:txBody>
      </p:sp>
      <p:sp>
        <p:nvSpPr>
          <p:cNvPr id="188" name="2015 - 2017…"/>
          <p:cNvSpPr txBox="1"/>
          <p:nvPr>
            <p:ph type="body" sz="quarter" idx="1"/>
          </p:nvPr>
        </p:nvSpPr>
        <p:spPr>
          <a:xfrm>
            <a:off x="820287" y="6384825"/>
            <a:ext cx="5195392" cy="2653517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2015 - 2017</a:t>
            </a:r>
          </a:p>
          <a:p>
            <a:pPr>
              <a:buBlip>
                <a:blip r:embed="rId3"/>
              </a:buBlip>
            </a:pPr>
            <a:r>
              <a:t>Regional Robotics Competitions</a:t>
            </a:r>
          </a:p>
        </p:txBody>
      </p:sp>
      <p:grpSp>
        <p:nvGrpSpPr>
          <p:cNvPr id="191" name="SHARC-logo.png"/>
          <p:cNvGrpSpPr/>
          <p:nvPr/>
        </p:nvGrpSpPr>
        <p:grpSpPr>
          <a:xfrm>
            <a:off x="4964542" y="6243308"/>
            <a:ext cx="6735202" cy="2936552"/>
            <a:chOff x="0" y="0"/>
            <a:chExt cx="6735201" cy="2936550"/>
          </a:xfrm>
        </p:grpSpPr>
        <p:pic>
          <p:nvPicPr>
            <p:cNvPr id="190" name="SHARC-logo.png" descr="SHARC-logo.png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1965" t="0" r="0" b="0"/>
            <a:stretch>
              <a:fillRect/>
            </a:stretch>
          </p:blipFill>
          <p:spPr>
            <a:xfrm>
              <a:off x="190500" y="190499"/>
              <a:ext cx="6345069" cy="25301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" name="SHARC-logo.png" descr="SHARC-logo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6735202" cy="293655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